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</p:sldMasterIdLst>
  <p:notesMasterIdLst>
    <p:notesMasterId r:id="rId102"/>
  </p:notesMasterIdLst>
  <p:handoutMasterIdLst>
    <p:handoutMasterId r:id="rId103"/>
  </p:handoutMasterIdLst>
  <p:sldIdLst>
    <p:sldId id="289" r:id="rId6"/>
    <p:sldId id="322" r:id="rId7"/>
    <p:sldId id="301" r:id="rId8"/>
    <p:sldId id="339" r:id="rId9"/>
    <p:sldId id="340" r:id="rId10"/>
    <p:sldId id="341" r:id="rId11"/>
    <p:sldId id="342" r:id="rId12"/>
    <p:sldId id="313" r:id="rId13"/>
    <p:sldId id="306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90" r:id="rId47"/>
    <p:sldId id="391" r:id="rId48"/>
    <p:sldId id="392" r:id="rId49"/>
    <p:sldId id="393" r:id="rId50"/>
    <p:sldId id="394" r:id="rId51"/>
    <p:sldId id="324" r:id="rId52"/>
    <p:sldId id="303" r:id="rId53"/>
    <p:sldId id="331" r:id="rId54"/>
    <p:sldId id="332" r:id="rId55"/>
    <p:sldId id="333" r:id="rId56"/>
    <p:sldId id="388" r:id="rId57"/>
    <p:sldId id="389" r:id="rId58"/>
    <p:sldId id="334" r:id="rId59"/>
    <p:sldId id="337" r:id="rId60"/>
    <p:sldId id="395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24" r:id="rId69"/>
    <p:sldId id="416" r:id="rId70"/>
    <p:sldId id="417" r:id="rId71"/>
    <p:sldId id="418" r:id="rId72"/>
    <p:sldId id="419" r:id="rId73"/>
    <p:sldId id="420" r:id="rId74"/>
    <p:sldId id="421" r:id="rId75"/>
    <p:sldId id="422" r:id="rId76"/>
    <p:sldId id="325" r:id="rId77"/>
    <p:sldId id="314" r:id="rId78"/>
    <p:sldId id="335" r:id="rId79"/>
    <p:sldId id="315" r:id="rId80"/>
    <p:sldId id="439" r:id="rId81"/>
    <p:sldId id="448" r:id="rId82"/>
    <p:sldId id="440" r:id="rId83"/>
    <p:sldId id="441" r:id="rId84"/>
    <p:sldId id="442" r:id="rId85"/>
    <p:sldId id="449" r:id="rId86"/>
    <p:sldId id="450" r:id="rId87"/>
    <p:sldId id="451" r:id="rId88"/>
    <p:sldId id="445" r:id="rId89"/>
    <p:sldId id="446" r:id="rId90"/>
    <p:sldId id="447" r:id="rId91"/>
    <p:sldId id="336" r:id="rId92"/>
    <p:sldId id="320" r:id="rId93"/>
    <p:sldId id="425" r:id="rId94"/>
    <p:sldId id="426" r:id="rId95"/>
    <p:sldId id="427" r:id="rId96"/>
    <p:sldId id="428" r:id="rId97"/>
    <p:sldId id="429" r:id="rId98"/>
    <p:sldId id="430" r:id="rId99"/>
    <p:sldId id="326" r:id="rId100"/>
    <p:sldId id="321" r:id="rId10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39"/>
            <p14:sldId id="448"/>
            <p14:sldId id="440"/>
            <p14:sldId id="441"/>
            <p14:sldId id="442"/>
            <p14:sldId id="449"/>
            <p14:sldId id="450"/>
            <p14:sldId id="451"/>
            <p14:sldId id="445"/>
            <p14:sldId id="446"/>
            <p14:sldId id="447"/>
            <p14:sldId id="336"/>
            <p14:sldId id="320"/>
            <p14:sldId id="425"/>
            <p14:sldId id="426"/>
            <p14:sldId id="427"/>
            <p14:sldId id="428"/>
            <p14:sldId id="429"/>
            <p14:sldId id="430"/>
            <p14:sldId id="326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tableStyles" Target="tableStyles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handoutMaster" Target="handoutMasters/handoutMaster1.xml"/><Relationship Id="rId108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050344"/>
        <c:axId val="373050736"/>
      </c:scatterChart>
      <c:valAx>
        <c:axId val="37305034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3050736"/>
        <c:crosses val="autoZero"/>
        <c:crossBetween val="midCat"/>
      </c:valAx>
      <c:valAx>
        <c:axId val="3730507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3050344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3051520"/>
        <c:axId val="373051912"/>
      </c:scatterChart>
      <c:valAx>
        <c:axId val="3730515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3051912"/>
        <c:crosses val="autoZero"/>
        <c:crossBetween val="midCat"/>
      </c:valAx>
      <c:valAx>
        <c:axId val="373051912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73051520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36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63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64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5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A5EAD-E61F-4845-861D-BCBA0C59010E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9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15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28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18/03/2019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18/03/2019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1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Dr Louise </a:t>
            </a:r>
            <a:r>
              <a:rPr lang="en-GB" dirty="0" smtClean="0"/>
              <a:t>Brown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C1D554-AB7B-4A3F-8E07-1B6389F8C27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Motivation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95288" y="1484313"/>
            <a:ext cx="8675687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Polymer composites with 3D woven fabrics as reinforcement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no need to produce laminates by stacking of multiple thin layers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superior toughness and resistance to delamination compared to 2D fabrics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particularly suited for manufacture of thick components applying LCM technology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B05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Aim: predict influence of fabric architecture on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impregnation with resin during composite manufacture, characterised by 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permeability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mechanical in-plane properties of composite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based on geometry analysis and modelling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b="1" dirty="0">
              <a:solidFill>
                <a:srgbClr val="00B05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/>
                <a:gridCol w="1656392"/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14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D29B637-85E0-455D-8D56-975BB948CF78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3775" y="1487488"/>
            <a:ext cx="3240088" cy="584200"/>
          </a:xfrm>
          <a:prstGeom prst="rect">
            <a:avLst/>
          </a:prstGeom>
          <a:solidFill>
            <a:srgbClr val="808080">
              <a:lumMod val="60000"/>
              <a:lumOff val="40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simulation with straight yarns, constant elliptical cross-section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3775" y="1150938"/>
            <a:ext cx="3240088" cy="338137"/>
          </a:xfrm>
          <a:prstGeom prst="rect">
            <a:avLst/>
          </a:prstGeom>
          <a:solidFill>
            <a:srgbClr val="60606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permeability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6950" y="2066925"/>
            <a:ext cx="3236913" cy="831850"/>
          </a:xfrm>
          <a:prstGeom prst="rect">
            <a:avLst/>
          </a:prstGeom>
          <a:solidFill>
            <a:srgbClr val="FFFFFF">
              <a:lumMod val="50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996950" y="2898775"/>
            <a:ext cx="3236913" cy="5842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kern="0" smtClean="0">
                <a:solidFill>
                  <a:srgbClr val="FFFFFF"/>
                </a:solidFill>
                <a:latin typeface="Arial"/>
                <a:ea typeface="ＭＳ Ｐゴシック" panose="020B0600070205080204" pitchFamily="34" charset="-128"/>
                <a:cs typeface="Arial" panose="020B0604020202020204" pitchFamily="34" charset="0"/>
              </a:rPr>
              <a:t>deformation of weft yarns on fabric surface (“dimples”)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993775" y="3479800"/>
            <a:ext cx="3240088" cy="830263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kern="0" smtClean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 panose="020B0604020202020204" pitchFamily="34" charset="0"/>
              </a:rPr>
              <a:t>yarn cross-sections “more rectangular” in warp direction than in weft direction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1168904"/>
            <a:ext cx="677108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Times" pitchFamily="18" charset="0"/>
              </a:rPr>
              <a:t>increasingly accurate modelling of yarn geometries</a:t>
            </a:r>
          </a:p>
        </p:txBody>
      </p:sp>
      <p:sp>
        <p:nvSpPr>
          <p:cNvPr id="25" name="Down Arrow 47"/>
          <p:cNvSpPr>
            <a:spLocks noChangeArrowheads="1"/>
          </p:cNvSpPr>
          <p:nvPr/>
        </p:nvSpPr>
        <p:spPr bwMode="auto">
          <a:xfrm>
            <a:off x="785813" y="1889125"/>
            <a:ext cx="201612" cy="1665288"/>
          </a:xfrm>
          <a:prstGeom prst="downArrow">
            <a:avLst>
              <a:gd name="adj1" fmla="val 50000"/>
              <a:gd name="adj2" fmla="val 49980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179" name="TextBox 1"/>
          <p:cNvSpPr txBox="1">
            <a:spLocks noChangeArrowheads="1"/>
          </p:cNvSpPr>
          <p:nvPr/>
        </p:nvSpPr>
        <p:spPr bwMode="auto">
          <a:xfrm>
            <a:off x="7662863" y="1597025"/>
            <a:ext cx="981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</a:t>
            </a:r>
          </a:p>
        </p:txBody>
      </p:sp>
      <p:pic>
        <p:nvPicPr>
          <p:cNvPr id="71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181100"/>
            <a:ext cx="4224338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Down Arrow 47"/>
          <p:cNvSpPr>
            <a:spLocks noChangeArrowheads="1"/>
          </p:cNvSpPr>
          <p:nvPr/>
        </p:nvSpPr>
        <p:spPr bwMode="auto">
          <a:xfrm rot="16200000">
            <a:off x="6168231" y="1067594"/>
            <a:ext cx="112713" cy="631825"/>
          </a:xfrm>
          <a:prstGeom prst="downArrow">
            <a:avLst>
              <a:gd name="adj1" fmla="val 50000"/>
              <a:gd name="adj2" fmla="val 50088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4406900"/>
            <a:ext cx="113347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491038"/>
            <a:ext cx="33242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257675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 flipV="1">
            <a:off x="3059113" y="4581525"/>
            <a:ext cx="144462" cy="2238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H="1" flipV="1">
            <a:off x="3995738" y="4581525"/>
            <a:ext cx="195262" cy="2238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2124075" y="6273800"/>
            <a:ext cx="287338" cy="2508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 flipH="1">
            <a:off x="4191000" y="6273800"/>
            <a:ext cx="236538" cy="2159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4427538" y="2023910"/>
            <a:ext cx="369332" cy="917880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permeability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85825" y="4306888"/>
            <a:ext cx="3455988" cy="1323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here: successive manual refinement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effects are captured automatically in latest version of TexGen 3D Weave Wizard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4413" y="1487488"/>
            <a:ext cx="3219450" cy="2817812"/>
          </a:xfrm>
          <a:prstGeom prst="rect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5" grpId="0" animBg="1"/>
      <p:bldP spid="29" grpId="0" animBg="1"/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/>
                <a:gridCol w="938312"/>
                <a:gridCol w="1366326"/>
                <a:gridCol w="1190935"/>
                <a:gridCol w="1460158"/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6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8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/>
                <a:gridCol w="1036955"/>
                <a:gridCol w="1036955"/>
                <a:gridCol w="1036955"/>
                <a:gridCol w="1036955"/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2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3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Division of Materials, Mechanics &amp; Structures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Faculty of Engineering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University of Nottingham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University Park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Nottingham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UK</a:t>
            </a: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28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/>
                <a:gridCol w="924811"/>
                <a:gridCol w="939703"/>
                <a:gridCol w="963034"/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/>
                <a:gridCol w="699506"/>
                <a:gridCol w="576064"/>
                <a:gridCol w="648072"/>
                <a:gridCol w="504056"/>
                <a:gridCol w="720080"/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/>
                <a:gridCol w="1008112"/>
                <a:gridCol w="1008112"/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38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/>
                <a:gridCol w="1786568"/>
                <a:gridCol w="3564222"/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41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  <a:endParaRPr lang="en-GB" sz="2000" dirty="0" smtClean="0">
              <a:latin typeface="+mj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/>
                <a:gridCol w="1678662"/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  <a:endParaRPr lang="en-GB" sz="2000" dirty="0" smtClean="0">
              <a:latin typeface="+mj-lt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  <a:endParaRPr lang="en-GB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  <a:endParaRPr lang="en-GB" sz="2400" dirty="0" smtClean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</a:t>
            </a:r>
            <a:r>
              <a:rPr lang="en-GB" sz="2000" dirty="0" smtClean="0">
                <a:latin typeface="+mj-lt"/>
              </a:rPr>
              <a:t>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  <a:endParaRPr lang="en-GB" sz="2000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  <a:endParaRPr lang="en-GB" sz="2000" dirty="0" smtClean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  <a:endParaRPr lang="en-GB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</a:t>
            </a:r>
            <a:r>
              <a:rPr lang="en-GB" sz="2000" dirty="0" smtClean="0">
                <a:latin typeface="Calibri" panose="020F0502020204030204" pitchFamily="34" charset="0"/>
              </a:rPr>
              <a:t>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  <a:endParaRPr lang="en-GB" kern="0" dirty="0">
              <a:solidFill>
                <a:srgbClr val="FFFFFF"/>
              </a:solidFill>
              <a:ea typeface="ＭＳ Ｐゴシック" pitchFamily="18" charset="-128"/>
            </a:endParaRP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/>
                <a:gridCol w="2255502"/>
                <a:gridCol w="2255502"/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/>
                <a:gridCol w="669584"/>
                <a:gridCol w="669584"/>
                <a:gridCol w="562790"/>
                <a:gridCol w="562790"/>
                <a:gridCol w="562790"/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job=…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ask_delete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=off interactive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parse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the results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err="1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Creat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XY data -&gt; ODB field output -&gt;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select Unique Nodal and U: spatial displacement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-&gt; go to Tab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: Elements/nodes, select …CONSTRAINTDRIVER0, 1, 3 -&gt;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SAVE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-&gt;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Go to main tab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Report, XY… to export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rpt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4: calculate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the elastic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constants: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Refer to Result.xls.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63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64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65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  <a:endParaRPr lang="en-GB" sz="1600" baseline="-25000" dirty="0">
              <a:solidFill>
                <a:srgbClr val="000000"/>
              </a:solidFill>
              <a:latin typeface="Arial" pitchFamily="34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66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67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68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69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70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71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</a:t>
            </a:r>
            <a:r>
              <a:rPr lang="en-GB" dirty="0" smtClean="0"/>
              <a:t>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1114425"/>
            <a:ext cx="814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base class which is then assigned to a yarn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Syntax for creating different shaped sections:</a:t>
            </a:r>
            <a:endParaRPr lang="en-GB" sz="20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  <a:endParaRPr lang="en-GB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2401160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508247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5640136"/>
            <a:ext cx="7886701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2308065"/>
            <a:ext cx="3718570" cy="279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13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grpSp>
        <p:nvGrpSpPr>
          <p:cNvPr id="41" name="Group 40"/>
          <p:cNvGrpSpPr/>
          <p:nvPr/>
        </p:nvGrpSpPr>
        <p:grpSpPr>
          <a:xfrm>
            <a:off x="3892153" y="2091441"/>
            <a:ext cx="4950610" cy="3405642"/>
            <a:chOff x="1760070" y="1650922"/>
            <a:chExt cx="4950610" cy="3405642"/>
          </a:xfrm>
        </p:grpSpPr>
        <p:pic>
          <p:nvPicPr>
            <p:cNvPr id="3" name="Picture 2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1" t="30320" r="6884" b="25132"/>
            <a:stretch/>
          </p:blipFill>
          <p:spPr bwMode="auto">
            <a:xfrm>
              <a:off x="2433320" y="1906587"/>
              <a:ext cx="4277360" cy="30448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4122500" y="1789748"/>
              <a:ext cx="2401568" cy="840106"/>
              <a:chOff x="0" y="0"/>
              <a:chExt cx="2401847" cy="840133"/>
            </a:xfrm>
          </p:grpSpPr>
          <p:sp>
            <p:nvSpPr>
              <p:cNvPr id="6" name="Text Box 486"/>
              <p:cNvSpPr txBox="1"/>
              <p:nvPr/>
            </p:nvSpPr>
            <p:spPr>
              <a:xfrm>
                <a:off x="1987827" y="56454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" name="Text Box 487"/>
              <p:cNvSpPr txBox="1"/>
              <p:nvPr/>
            </p:nvSpPr>
            <p:spPr>
              <a:xfrm>
                <a:off x="1160891" y="71562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x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Text Box 488"/>
              <p:cNvSpPr txBox="1"/>
              <p:nvPr/>
            </p:nvSpPr>
            <p:spPr>
              <a:xfrm>
                <a:off x="0" y="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9" name="Text Box 489"/>
              <p:cNvSpPr txBox="1"/>
              <p:nvPr/>
            </p:nvSpPr>
            <p:spPr>
              <a:xfrm>
                <a:off x="604300" y="18288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" name="Text Box 490"/>
              <p:cNvSpPr txBox="1"/>
              <p:nvPr/>
            </p:nvSpPr>
            <p:spPr>
              <a:xfrm>
                <a:off x="1256307" y="349858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337487" y="1650922"/>
              <a:ext cx="1518922" cy="1090296"/>
              <a:chOff x="0" y="-1"/>
              <a:chExt cx="1518922" cy="1090296"/>
            </a:xfrm>
          </p:grpSpPr>
          <p:sp>
            <p:nvSpPr>
              <p:cNvPr id="12" name="Text Box 477"/>
              <p:cNvSpPr txBox="1"/>
              <p:nvPr/>
            </p:nvSpPr>
            <p:spPr>
              <a:xfrm>
                <a:off x="362309" y="31055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y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0" y="-1"/>
                <a:ext cx="1518922" cy="1090296"/>
                <a:chOff x="0" y="0"/>
                <a:chExt cx="1519252" cy="1090644"/>
              </a:xfrm>
            </p:grpSpPr>
            <p:sp>
              <p:nvSpPr>
                <p:cNvPr id="14" name="Text Box 479"/>
                <p:cNvSpPr txBox="1"/>
                <p:nvPr/>
              </p:nvSpPr>
              <p:spPr>
                <a:xfrm>
                  <a:off x="0" y="675861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15" name="Text Box 480"/>
                <p:cNvSpPr txBox="1"/>
                <p:nvPr/>
              </p:nvSpPr>
              <p:spPr>
                <a:xfrm>
                  <a:off x="580445" y="254442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16" name="Text Box 481"/>
                <p:cNvSpPr txBox="1"/>
                <p:nvPr/>
              </p:nvSpPr>
              <p:spPr>
                <a:xfrm>
                  <a:off x="1105232" y="0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06734" y="874644"/>
                  <a:ext cx="0" cy="2160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779228" y="461176"/>
                  <a:ext cx="0" cy="2159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1311966" y="198783"/>
                  <a:ext cx="0" cy="2160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/>
          </p:nvGrpSpPr>
          <p:grpSpPr>
            <a:xfrm>
              <a:off x="1760070" y="2629854"/>
              <a:ext cx="776605" cy="1332865"/>
              <a:chOff x="-76033" y="0"/>
              <a:chExt cx="776963" cy="1333113"/>
            </a:xfrm>
          </p:grpSpPr>
          <p:sp>
            <p:nvSpPr>
              <p:cNvPr id="22" name="Text Box 465"/>
              <p:cNvSpPr txBox="1"/>
              <p:nvPr/>
            </p:nvSpPr>
            <p:spPr>
              <a:xfrm>
                <a:off x="159026" y="79513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" name="Text Box 466"/>
              <p:cNvSpPr txBox="1"/>
              <p:nvPr/>
            </p:nvSpPr>
            <p:spPr>
              <a:xfrm>
                <a:off x="159026" y="26239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4" name="Text Box 467"/>
              <p:cNvSpPr txBox="1"/>
              <p:nvPr/>
            </p:nvSpPr>
            <p:spPr>
              <a:xfrm>
                <a:off x="159026" y="54864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5" name="Text Box 468"/>
              <p:cNvSpPr txBox="1"/>
              <p:nvPr/>
            </p:nvSpPr>
            <p:spPr>
              <a:xfrm>
                <a:off x="159026" y="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6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</a:t>
                </a: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437322" y="12722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53225" y="389614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469127" y="92235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461176" y="67586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 Box 475"/>
              <p:cNvSpPr txBox="1"/>
              <p:nvPr/>
            </p:nvSpPr>
            <p:spPr>
              <a:xfrm>
                <a:off x="-76033" y="56447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z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699796" y="4134543"/>
              <a:ext cx="1064261" cy="922021"/>
              <a:chOff x="0" y="0"/>
              <a:chExt cx="1064785" cy="922323"/>
            </a:xfrm>
          </p:grpSpPr>
          <p:sp>
            <p:nvSpPr>
              <p:cNvPr id="34" name="Text Box 492"/>
              <p:cNvSpPr txBox="1"/>
              <p:nvPr/>
            </p:nvSpPr>
            <p:spPr>
              <a:xfrm rot="1226761">
                <a:off x="71562" y="723568"/>
                <a:ext cx="631190" cy="1987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Warp (x)</a:t>
                </a:r>
              </a:p>
            </p:txBody>
          </p:sp>
          <p:sp>
            <p:nvSpPr>
              <p:cNvPr id="35" name="Text Box 493"/>
              <p:cNvSpPr txBox="1"/>
              <p:nvPr/>
            </p:nvSpPr>
            <p:spPr>
              <a:xfrm rot="19862080">
                <a:off x="485030" y="357808"/>
                <a:ext cx="579755" cy="1803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Weft (y)</a:t>
                </a: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98783" y="182880"/>
                <a:ext cx="508634" cy="601344"/>
                <a:chOff x="0" y="0"/>
                <a:chExt cx="509049" cy="601760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0" y="159027"/>
                  <a:ext cx="469127" cy="2661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0" y="421420"/>
                  <a:ext cx="509049" cy="1803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0" y="0"/>
                  <a:ext cx="0" cy="4222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 Box 498"/>
              <p:cNvSpPr txBox="1"/>
              <p:nvPr/>
            </p:nvSpPr>
            <p:spPr>
              <a:xfrm>
                <a:off x="0" y="0"/>
                <a:ext cx="706755" cy="1803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Layers (z)</a:t>
                </a: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</a:t>
            </a:r>
            <a:r>
              <a:rPr lang="en-GB" sz="2000" smtClean="0">
                <a:latin typeface="Calibri" panose="020F0502020204030204" pitchFamily="34" charset="0"/>
              </a:rPr>
              <a:t>this data</a:t>
            </a:r>
            <a:endParaRPr lang="en-GB" sz="2000" dirty="0" smtClean="0">
              <a:latin typeface="Calibri" panose="020F0502020204030204" pitchFamily="34" charset="0"/>
            </a:endParaRP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2193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155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2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75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48148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1665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41862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Braided Structures?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81050" y="1504950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What would be needed for a Braid Wizard?</a:t>
            </a:r>
          </a:p>
        </p:txBody>
      </p:sp>
    </p:spTree>
    <p:extLst>
      <p:ext uri="{BB962C8B-B14F-4D97-AF65-F5344CB8AC3E}">
        <p14:creationId xmlns:p14="http://schemas.microsoft.com/office/powerpoint/2010/main" val="17608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1642</TotalTime>
  <Words>5246</Words>
  <Application>Microsoft Office PowerPoint</Application>
  <PresentationFormat>On-screen Show (4:3)</PresentationFormat>
  <Paragraphs>1057</Paragraphs>
  <Slides>96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3" baseType="lpstr">
      <vt:lpstr>MS PGothic</vt:lpstr>
      <vt:lpstr>SimSun</vt:lpstr>
      <vt:lpstr>Arial</vt:lpstr>
      <vt:lpstr>Calibri</vt:lpstr>
      <vt:lpstr>Cambria Math</vt:lpstr>
      <vt:lpstr>Courier New</vt:lpstr>
      <vt:lpstr>等线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3_Blank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Input 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Save  File Format</vt:lpstr>
      <vt:lpstr>Manually creating textiles</vt:lpstr>
      <vt:lpstr>Create Textile</vt:lpstr>
      <vt:lpstr>Create Yarns</vt:lpstr>
      <vt:lpstr>Interpolation Between Nodes</vt:lpstr>
      <vt:lpstr>Creating Sections</vt:lpstr>
      <vt:lpstr>Polygon Sections</vt:lpstr>
      <vt:lpstr>Hybrid Sections</vt:lpstr>
      <vt:lpstr>Yarn Cross-Sections – Python Implementation</vt:lpstr>
      <vt:lpstr>Yarn Repeats</vt:lpstr>
      <vt:lpstr>Domain </vt:lpstr>
      <vt:lpstr>Automatically Generated 3D Weaves</vt:lpstr>
      <vt:lpstr>Automatically Generated 3D Weaves</vt:lpstr>
      <vt:lpstr>ABAQUS Voxel Export</vt:lpstr>
      <vt:lpstr>ABAQUS Dry Fibre Export</vt:lpstr>
      <vt:lpstr>Conformal Mesh</vt:lpstr>
      <vt:lpstr>Geometry Export </vt:lpstr>
      <vt:lpstr>Geometry Export </vt:lpstr>
      <vt:lpstr>Saving Images</vt:lpstr>
      <vt:lpstr>Automatically Generated Braided Structures?</vt:lpstr>
      <vt:lpstr>Resources</vt:lpstr>
    </vt:vector>
  </TitlesOfParts>
  <Company>University of Nottingham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Brown Louise</cp:lastModifiedBy>
  <cp:revision>99</cp:revision>
  <dcterms:created xsi:type="dcterms:W3CDTF">2018-06-18T12:52:55Z</dcterms:created>
  <dcterms:modified xsi:type="dcterms:W3CDTF">2019-03-18T17:32:41Z</dcterms:modified>
</cp:coreProperties>
</file>